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8CA0-0A5C-4938-A8BB-F0ED803B84B7}" type="datetimeFigureOut">
              <a:rPr lang="fr-FR" smtClean="0"/>
              <a:pPr/>
              <a:t>09/09/2014</a:t>
            </a:fld>
            <a:endParaRPr lang="fr-F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19B0-C661-475A-A065-08CBED6C6712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48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7218-A127-488F-B846-A47D62745DD4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CD0-69A7-4031-993F-EA7ED6A472BF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3EF4-1528-4014-8415-5A3D59244685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1979-5B70-4829-86DE-4681FC13C30B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C57E-E512-4148-AB69-F6F69E8E235A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FE0-7D7C-4B5E-B8FA-D4A6CCAAA08C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C9F7-1CD7-4358-86C7-9B5D60B9C3A1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8F34-A12F-4036-934B-320918DD0156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1E83-106B-443C-B6E1-4CB5C14FF49E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3CA4-FF37-4E3B-B5EE-6FBB8A7B877E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29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854B-B116-479B-9D4F-BC8D1F651422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0B349E-36E2-4061-86A0-F6860D7D5741}" type="datetime1">
              <a:rPr lang="fr-FR" smtClean="0"/>
              <a:pPr/>
              <a:t>09/09/2014</a:t>
            </a:fld>
            <a:endParaRPr lang="fr-FR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EFC203-9A64-4893-8D1D-F187021B44D2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635896" y="1772816"/>
            <a:ext cx="1800200" cy="720080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err="1" smtClean="0">
                <a:solidFill>
                  <a:schemeClr val="tx1"/>
                </a:solidFill>
              </a:rPr>
              <a:t>Thema</a:t>
            </a:r>
            <a:endParaRPr lang="fr-FR" sz="2000" b="1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691680" y="692696"/>
            <a:ext cx="6273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err="1" smtClean="0"/>
              <a:t>Schritte</a:t>
            </a:r>
            <a:r>
              <a:rPr lang="fr-FR" sz="4000" smtClean="0"/>
              <a:t> der </a:t>
            </a:r>
            <a:r>
              <a:rPr lang="fr-FR" sz="4000" err="1" smtClean="0"/>
              <a:t>Referaterstellung</a:t>
            </a:r>
            <a:endParaRPr lang="fr-FR" sz="4000"/>
          </a:p>
        </p:txBody>
      </p:sp>
      <p:sp>
        <p:nvSpPr>
          <p:cNvPr id="6" name="Abgerundetes Rechteck 5"/>
          <p:cNvSpPr/>
          <p:nvPr/>
        </p:nvSpPr>
        <p:spPr>
          <a:xfrm>
            <a:off x="899592" y="1844824"/>
            <a:ext cx="2232248" cy="576064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err="1" smtClean="0">
                <a:solidFill>
                  <a:schemeClr val="tx1"/>
                </a:solidFill>
              </a:rPr>
              <a:t>Vorgegeben</a:t>
            </a:r>
            <a:r>
              <a:rPr lang="fr-FR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mtClean="0">
                <a:solidFill>
                  <a:schemeClr val="tx1"/>
                </a:solidFill>
              </a:rPr>
              <a:t>(z. B. </a:t>
            </a:r>
            <a:r>
              <a:rPr lang="fr-FR" err="1" smtClean="0">
                <a:solidFill>
                  <a:schemeClr val="tx1"/>
                </a:solidFill>
              </a:rPr>
              <a:t>durch</a:t>
            </a:r>
            <a:r>
              <a:rPr lang="fr-FR" smtClean="0">
                <a:solidFill>
                  <a:schemeClr val="tx1"/>
                </a:solidFill>
              </a:rPr>
              <a:t> Lehrer)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940152" y="1844824"/>
            <a:ext cx="2232248" cy="576064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err="1" smtClean="0">
                <a:solidFill>
                  <a:schemeClr val="tx1"/>
                </a:solidFill>
              </a:rPr>
              <a:t>Selbst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gesucht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3203848" y="206084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Pfeil nach rechts 8"/>
          <p:cNvSpPr/>
          <p:nvPr/>
        </p:nvSpPr>
        <p:spPr>
          <a:xfrm rot="10800000">
            <a:off x="5508104" y="206084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Pfeil nach unten 9"/>
          <p:cNvSpPr/>
          <p:nvPr/>
        </p:nvSpPr>
        <p:spPr>
          <a:xfrm>
            <a:off x="4499992" y="2708920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hteckiger Pfeil 11"/>
          <p:cNvSpPr/>
          <p:nvPr/>
        </p:nvSpPr>
        <p:spPr>
          <a:xfrm rot="5400000" flipH="1">
            <a:off x="6192180" y="2888940"/>
            <a:ext cx="1440160" cy="792088"/>
          </a:xfrm>
          <a:prstGeom prst="bentArrow">
            <a:avLst>
              <a:gd name="adj1" fmla="val 26099"/>
              <a:gd name="adj2" fmla="val 24118"/>
              <a:gd name="adj3" fmla="val 25000"/>
              <a:gd name="adj4" fmla="val 2837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4499992" y="5013176"/>
            <a:ext cx="7200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hteck 14"/>
          <p:cNvSpPr/>
          <p:nvPr/>
        </p:nvSpPr>
        <p:spPr>
          <a:xfrm>
            <a:off x="2843808" y="3284984"/>
            <a:ext cx="3312368" cy="144016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Übersichtsinformation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zum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Themenbereich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suchen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zur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eigenen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Orientierung</a:t>
            </a:r>
            <a:endParaRPr lang="fr-FR" dirty="0" smtClean="0">
              <a:solidFill>
                <a:schemeClr val="tx1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(Internet, </a:t>
            </a:r>
            <a:r>
              <a:rPr lang="fr-FR" dirty="0" err="1" smtClean="0">
                <a:solidFill>
                  <a:schemeClr val="tx1"/>
                </a:solidFill>
              </a:rPr>
              <a:t>Schulbuch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Handbücher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Enzyklopädie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etc.)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7020272" y="4293096"/>
            <a:ext cx="1944216" cy="1512168"/>
          </a:xfrm>
          <a:prstGeom prst="cloudCallout">
            <a:avLst>
              <a:gd name="adj1" fmla="val -65107"/>
              <a:gd name="adj2" fmla="val -72387"/>
            </a:avLst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smtClean="0">
                <a:solidFill>
                  <a:schemeClr val="tx1"/>
                </a:solidFill>
              </a:rPr>
              <a:t>Überprüfung der eigenen Ideen, Konzeption</a:t>
            </a:r>
            <a:endParaRPr lang="fr-FR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27784" y="1124744"/>
            <a:ext cx="3816424" cy="576064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smtClean="0">
                <a:solidFill>
                  <a:schemeClr val="tx1"/>
                </a:solidFill>
              </a:rPr>
              <a:t>1. </a:t>
            </a:r>
            <a:r>
              <a:rPr lang="fr-FR" b="1" i="1" err="1" smtClean="0">
                <a:solidFill>
                  <a:schemeClr val="tx1"/>
                </a:solidFill>
              </a:rPr>
              <a:t>Mindmap</a:t>
            </a:r>
            <a:r>
              <a:rPr lang="fr-FR" b="1" i="1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zum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Themenbereich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Pfeil nach unten 2"/>
          <p:cNvSpPr/>
          <p:nvPr/>
        </p:nvSpPr>
        <p:spPr>
          <a:xfrm>
            <a:off x="4499992" y="548680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Pfeil nach unten 3"/>
          <p:cNvSpPr/>
          <p:nvPr/>
        </p:nvSpPr>
        <p:spPr>
          <a:xfrm>
            <a:off x="4427984" y="191683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hteck 4"/>
          <p:cNvSpPr/>
          <p:nvPr/>
        </p:nvSpPr>
        <p:spPr>
          <a:xfrm>
            <a:off x="2627784" y="2564904"/>
            <a:ext cx="3744416" cy="129614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err="1" smtClean="0">
                <a:solidFill>
                  <a:schemeClr val="tx1"/>
                </a:solidFill>
              </a:rPr>
              <a:t>Literatur</a:t>
            </a:r>
            <a:r>
              <a:rPr lang="fr-FR" smtClean="0">
                <a:solidFill>
                  <a:schemeClr val="tx1"/>
                </a:solidFill>
              </a:rPr>
              <a:t>-/</a:t>
            </a:r>
            <a:r>
              <a:rPr lang="fr-FR" err="1" smtClean="0">
                <a:solidFill>
                  <a:schemeClr val="tx1"/>
                </a:solidFill>
              </a:rPr>
              <a:t>Quellensuche</a:t>
            </a:r>
            <a:endParaRPr lang="fr-FR" smtClean="0">
              <a:solidFill>
                <a:schemeClr val="tx1"/>
              </a:solidFill>
            </a:endParaRPr>
          </a:p>
          <a:p>
            <a:pPr algn="ctr"/>
            <a:r>
              <a:rPr lang="fr-FR" smtClean="0">
                <a:solidFill>
                  <a:schemeClr val="tx1"/>
                </a:solidFill>
              </a:rPr>
              <a:t>(Internet, Schulbücherei, Stadtbücherei, Uni-Bibliothek, Archive, Zeitungsredaktionen)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Sechseck 5"/>
          <p:cNvSpPr/>
          <p:nvPr/>
        </p:nvSpPr>
        <p:spPr>
          <a:xfrm>
            <a:off x="683568" y="908720"/>
            <a:ext cx="1296144" cy="1080120"/>
          </a:xfrm>
          <a:prstGeom prst="hexagon">
            <a:avLst/>
          </a:prstGeom>
          <a:solidFill>
            <a:schemeClr val="bg1"/>
          </a:solidFill>
          <a:ln w="9525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smtClean="0">
                <a:solidFill>
                  <a:schemeClr val="tx1"/>
                </a:solidFill>
              </a:rPr>
              <a:t>gegeben </a:t>
            </a:r>
            <a:r>
              <a:rPr lang="fr-FR" sz="1400" err="1">
                <a:solidFill>
                  <a:schemeClr val="tx1"/>
                </a:solidFill>
              </a:rPr>
              <a:t>am</a:t>
            </a:r>
            <a:r>
              <a:rPr lang="fr-FR" sz="1400">
                <a:solidFill>
                  <a:schemeClr val="tx1"/>
                </a:solidFill>
              </a:rPr>
              <a:t> </a:t>
            </a:r>
            <a:r>
              <a:rPr lang="fr-FR" sz="1400" err="1">
                <a:solidFill>
                  <a:schemeClr val="tx1"/>
                </a:solidFill>
              </a:rPr>
              <a:t>Fachtag</a:t>
            </a:r>
            <a:endParaRPr lang="fr-FR" sz="1400">
              <a:solidFill>
                <a:schemeClr val="tx1"/>
              </a:solidFill>
            </a:endParaRPr>
          </a:p>
        </p:txBody>
      </p:sp>
      <p:cxnSp>
        <p:nvCxnSpPr>
          <p:cNvPr id="10" name="Gewinkelte Verbindung 9"/>
          <p:cNvCxnSpPr/>
          <p:nvPr/>
        </p:nvCxnSpPr>
        <p:spPr>
          <a:xfrm>
            <a:off x="2123728" y="3060576"/>
            <a:ext cx="360040" cy="288032"/>
          </a:xfrm>
          <a:prstGeom prst="bentConnector3">
            <a:avLst>
              <a:gd name="adj1" fmla="val 50000"/>
            </a:avLst>
          </a:prstGeom>
          <a:ln w="6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chseck 11"/>
          <p:cNvSpPr/>
          <p:nvPr/>
        </p:nvSpPr>
        <p:spPr>
          <a:xfrm>
            <a:off x="691952" y="2564904"/>
            <a:ext cx="1359768" cy="1143744"/>
          </a:xfrm>
          <a:prstGeom prst="hexagon">
            <a:avLst/>
          </a:prstGeom>
          <a:solidFill>
            <a:schemeClr val="bg1"/>
          </a:solidFill>
          <a:ln w="9525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err="1" smtClean="0">
                <a:solidFill>
                  <a:schemeClr val="tx1"/>
                </a:solidFill>
              </a:rPr>
              <a:t>Übungen</a:t>
            </a:r>
            <a:r>
              <a:rPr lang="fr-FR" sz="1400" smtClean="0">
                <a:solidFill>
                  <a:schemeClr val="tx1"/>
                </a:solidFill>
              </a:rPr>
              <a:t> </a:t>
            </a:r>
            <a:r>
              <a:rPr lang="fr-FR" sz="1400" err="1" smtClean="0">
                <a:solidFill>
                  <a:schemeClr val="tx1"/>
                </a:solidFill>
              </a:rPr>
              <a:t>am</a:t>
            </a:r>
            <a:r>
              <a:rPr lang="fr-FR" sz="1400" smtClean="0">
                <a:solidFill>
                  <a:schemeClr val="tx1"/>
                </a:solidFill>
              </a:rPr>
              <a:t> </a:t>
            </a:r>
            <a:r>
              <a:rPr lang="fr-FR" sz="1400" err="1" smtClean="0">
                <a:solidFill>
                  <a:schemeClr val="tx1"/>
                </a:solidFill>
              </a:rPr>
              <a:t>Fachtag</a:t>
            </a:r>
            <a:endParaRPr lang="fr-FR" sz="1400">
              <a:solidFill>
                <a:schemeClr val="tx1"/>
              </a:solidFill>
            </a:endParaRPr>
          </a:p>
        </p:txBody>
      </p:sp>
      <p:cxnSp>
        <p:nvCxnSpPr>
          <p:cNvPr id="13" name="Gewinkelte Verbindung 12"/>
          <p:cNvCxnSpPr/>
          <p:nvPr/>
        </p:nvCxnSpPr>
        <p:spPr>
          <a:xfrm>
            <a:off x="2051720" y="1268760"/>
            <a:ext cx="360040" cy="288032"/>
          </a:xfrm>
          <a:prstGeom prst="bentConnector3">
            <a:avLst>
              <a:gd name="adj1" fmla="val 50000"/>
            </a:avLst>
          </a:prstGeom>
          <a:ln w="6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bgerundetes Rechteck 13"/>
          <p:cNvSpPr/>
          <p:nvPr/>
        </p:nvSpPr>
        <p:spPr>
          <a:xfrm>
            <a:off x="2627784" y="4581128"/>
            <a:ext cx="3600400" cy="936104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Ergänzungen bzw. Überarbeitung der </a:t>
            </a:r>
            <a:r>
              <a:rPr lang="fr-FR" b="1" i="1" smtClean="0">
                <a:solidFill>
                  <a:schemeClr val="tx1"/>
                </a:solidFill>
              </a:rPr>
              <a:t>1. </a:t>
            </a:r>
            <a:r>
              <a:rPr lang="fr-FR" b="1" i="1" err="1" smtClean="0">
                <a:solidFill>
                  <a:schemeClr val="tx1"/>
                </a:solidFill>
              </a:rPr>
              <a:t>Mindmap</a:t>
            </a:r>
            <a:endParaRPr lang="fr-FR" b="1" i="1">
              <a:solidFill>
                <a:schemeClr val="tx1"/>
              </a:solidFill>
            </a:endParaRPr>
          </a:p>
        </p:txBody>
      </p:sp>
      <p:sp>
        <p:nvSpPr>
          <p:cNvPr id="15" name="Pfeil nach unten 14"/>
          <p:cNvSpPr/>
          <p:nvPr/>
        </p:nvSpPr>
        <p:spPr>
          <a:xfrm>
            <a:off x="4427984" y="4005064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Nach links gekrümmter Pfeil 22"/>
          <p:cNvSpPr/>
          <p:nvPr/>
        </p:nvSpPr>
        <p:spPr>
          <a:xfrm rot="10800000" flipH="1">
            <a:off x="6588224" y="1052736"/>
            <a:ext cx="1584176" cy="4176464"/>
          </a:xfrm>
          <a:prstGeom prst="curved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2700">
            <a:headEnd type="triangle" w="med" len="med"/>
            <a:tailEnd type="triangl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Pfeil nach unten 23"/>
          <p:cNvSpPr/>
          <p:nvPr/>
        </p:nvSpPr>
        <p:spPr>
          <a:xfrm>
            <a:off x="4427984" y="5733256"/>
            <a:ext cx="7200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2" grpId="0" animBg="1"/>
      <p:bldP spid="14" grpId="0" animBg="1"/>
      <p:bldP spid="15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 nach unten 1"/>
          <p:cNvSpPr/>
          <p:nvPr/>
        </p:nvSpPr>
        <p:spPr>
          <a:xfrm>
            <a:off x="4572000" y="404664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Abgerundetes Rechteck 2"/>
          <p:cNvSpPr/>
          <p:nvPr/>
        </p:nvSpPr>
        <p:spPr>
          <a:xfrm>
            <a:off x="2195736" y="980728"/>
            <a:ext cx="4896544" cy="1512168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Intensive </a:t>
            </a:r>
            <a:r>
              <a:rPr lang="fr-FR" err="1">
                <a:solidFill>
                  <a:schemeClr val="tx1"/>
                </a:solidFill>
              </a:rPr>
              <a:t>E</a:t>
            </a:r>
            <a:r>
              <a:rPr lang="fr-FR" err="1" smtClean="0">
                <a:solidFill>
                  <a:schemeClr val="tx1"/>
                </a:solidFill>
              </a:rPr>
              <a:t>inarbeitung</a:t>
            </a:r>
            <a:r>
              <a:rPr lang="fr-FR" smtClean="0">
                <a:solidFill>
                  <a:schemeClr val="tx1"/>
                </a:solidFill>
              </a:rPr>
              <a:t> in </a:t>
            </a:r>
            <a:r>
              <a:rPr lang="fr-FR" err="1" smtClean="0">
                <a:solidFill>
                  <a:schemeClr val="tx1"/>
                </a:solidFill>
              </a:rPr>
              <a:t>das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Thema</a:t>
            </a:r>
            <a:r>
              <a:rPr lang="fr-FR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inhaltliche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Durchdringung</a:t>
            </a:r>
            <a:r>
              <a:rPr lang="fr-FR" smtClean="0">
                <a:solidFill>
                  <a:schemeClr val="tx1"/>
                </a:solidFill>
              </a:rPr>
              <a:t> des Themenfeldes über die enge Themenstellung hinaus ist </a:t>
            </a:r>
            <a:r>
              <a:rPr lang="fr-FR" err="1" smtClean="0">
                <a:solidFill>
                  <a:schemeClr val="tx1"/>
                </a:solidFill>
              </a:rPr>
              <a:t>unbeding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notwendig</a:t>
            </a:r>
            <a:r>
              <a:rPr lang="fr-FR" smtClean="0">
                <a:solidFill>
                  <a:schemeClr val="tx1"/>
                </a:solidFill>
              </a:rPr>
              <a:t> (« </a:t>
            </a:r>
            <a:r>
              <a:rPr lang="fr-FR" err="1" smtClean="0">
                <a:solidFill>
                  <a:schemeClr val="tx1"/>
                </a:solidFill>
              </a:rPr>
              <a:t>Expertenwissen</a:t>
            </a:r>
            <a:r>
              <a:rPr lang="fr-FR" smtClean="0">
                <a:solidFill>
                  <a:schemeClr val="tx1"/>
                </a:solidFill>
              </a:rPr>
              <a:t> ») </a:t>
            </a:r>
            <a:r>
              <a:rPr lang="fr-FR" err="1" smtClean="0">
                <a:solidFill>
                  <a:schemeClr val="tx1"/>
                </a:solidFill>
              </a:rPr>
              <a:t>bevor</a:t>
            </a:r>
            <a:r>
              <a:rPr lang="fr-FR" smtClean="0">
                <a:solidFill>
                  <a:schemeClr val="tx1"/>
                </a:solidFill>
              </a:rPr>
              <a:t> mit der </a:t>
            </a:r>
            <a:r>
              <a:rPr lang="fr-FR" err="1" smtClean="0">
                <a:solidFill>
                  <a:schemeClr val="tx1"/>
                </a:solidFill>
              </a:rPr>
              <a:t>Erstellung</a:t>
            </a:r>
            <a:r>
              <a:rPr lang="fr-FR" smtClean="0">
                <a:solidFill>
                  <a:schemeClr val="tx1"/>
                </a:solidFill>
              </a:rPr>
              <a:t> der </a:t>
            </a:r>
            <a:r>
              <a:rPr lang="fr-FR" err="1" smtClean="0">
                <a:solidFill>
                  <a:schemeClr val="tx1"/>
                </a:solidFill>
              </a:rPr>
              <a:t>Arbeit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begonnen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err="1" smtClean="0">
                <a:solidFill>
                  <a:schemeClr val="tx1"/>
                </a:solidFill>
              </a:rPr>
              <a:t>wird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4572000" y="2708920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bgerundetes Rechteck 7"/>
          <p:cNvSpPr/>
          <p:nvPr/>
        </p:nvSpPr>
        <p:spPr>
          <a:xfrm>
            <a:off x="2123728" y="4725144"/>
            <a:ext cx="4968552" cy="1152128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Eingrenzung/ Konkretisierung des Themas mit Hilfe einer </a:t>
            </a:r>
            <a:r>
              <a:rPr lang="fr-FR" b="1" i="1" smtClean="0">
                <a:solidFill>
                  <a:schemeClr val="tx1"/>
                </a:solidFill>
              </a:rPr>
              <a:t>2. Mindmap</a:t>
            </a:r>
            <a:r>
              <a:rPr lang="fr-FR" smtClean="0">
                <a:solidFill>
                  <a:schemeClr val="tx1"/>
                </a:solidFill>
              </a:rPr>
              <a:t>   - Berücksichtigung des Zeitfaktors bzw. des vorgegebenen Umfangs </a:t>
            </a:r>
          </a:p>
          <a:p>
            <a:pPr algn="ctr"/>
            <a:r>
              <a:rPr lang="fr-FR" smtClean="0">
                <a:solidFill>
                  <a:schemeClr val="tx1"/>
                </a:solidFill>
              </a:rPr>
              <a:t>(z. B. Wort- od. Seitenzahl, Zeitbegrenzung)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Pfeil nach unten 8"/>
          <p:cNvSpPr/>
          <p:nvPr/>
        </p:nvSpPr>
        <p:spPr>
          <a:xfrm>
            <a:off x="4572000" y="407707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Pfeil nach unten 10"/>
          <p:cNvSpPr/>
          <p:nvPr/>
        </p:nvSpPr>
        <p:spPr>
          <a:xfrm>
            <a:off x="4572000" y="6093296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Abgerundetes Rechteck 13"/>
          <p:cNvSpPr/>
          <p:nvPr/>
        </p:nvSpPr>
        <p:spPr>
          <a:xfrm>
            <a:off x="2555776" y="3284984"/>
            <a:ext cx="4104456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Leit- bzw. Schlüsselfragen formulieren</a:t>
            </a:r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Abgerundetes Rechteck 5"/>
          <p:cNvSpPr/>
          <p:nvPr/>
        </p:nvSpPr>
        <p:spPr>
          <a:xfrm>
            <a:off x="2627784" y="476672"/>
            <a:ext cx="3672408" cy="648072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Verknüpfung der </a:t>
            </a:r>
            <a:r>
              <a:rPr lang="fr-FR" b="1" i="1" smtClean="0">
                <a:solidFill>
                  <a:schemeClr val="tx1"/>
                </a:solidFill>
              </a:rPr>
              <a:t>2. Mindmap </a:t>
            </a:r>
            <a:r>
              <a:rPr lang="fr-FR" smtClean="0">
                <a:solidFill>
                  <a:schemeClr val="tx1"/>
                </a:solidFill>
              </a:rPr>
              <a:t>mit konkreten Quellen</a:t>
            </a:r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1547664" y="1556157"/>
            <a:ext cx="7488832" cy="5113203"/>
            <a:chOff x="1547664" y="1556157"/>
            <a:chExt cx="7488832" cy="5113203"/>
          </a:xfrm>
        </p:grpSpPr>
        <p:grpSp>
          <p:nvGrpSpPr>
            <p:cNvPr id="9" name="Gruppieren 8"/>
            <p:cNvGrpSpPr/>
            <p:nvPr/>
          </p:nvGrpSpPr>
          <p:grpSpPr>
            <a:xfrm>
              <a:off x="1547664" y="1556157"/>
              <a:ext cx="6264696" cy="5113203"/>
              <a:chOff x="1547664" y="1556157"/>
              <a:chExt cx="6264696" cy="5113203"/>
            </a:xfrm>
          </p:grpSpPr>
          <p:pic>
            <p:nvPicPr>
              <p:cNvPr id="3" name="Grafik 2" descr="img057.jpg"/>
              <p:cNvPicPr>
                <a:picLocks noChangeAspect="1"/>
              </p:cNvPicPr>
              <p:nvPr/>
            </p:nvPicPr>
            <p:blipFill>
              <a:blip r:embed="rId2" cstate="print">
                <a:lum bright="-10000" contrast="20000"/>
              </a:blip>
              <a:srcRect t="3067" r="2007"/>
              <a:stretch>
                <a:fillRect/>
              </a:stretch>
            </p:blipFill>
            <p:spPr>
              <a:xfrm>
                <a:off x="1547664" y="1556157"/>
                <a:ext cx="5832648" cy="5113203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3175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7" name="Textfeld 6"/>
              <p:cNvSpPr txBox="1"/>
              <p:nvPr/>
            </p:nvSpPr>
            <p:spPr>
              <a:xfrm>
                <a:off x="7092280" y="1660352"/>
                <a:ext cx="720080" cy="256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aseline="30000" smtClean="0"/>
                  <a:t>1)</a:t>
                </a:r>
                <a:endParaRPr lang="fr-FR" sz="1600" baseline="30000"/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7092280" y="5807586"/>
              <a:ext cx="194421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smtClean="0"/>
                <a:t>1) Quelle: Duden Ratgeber (U. Pospiech u. Dudenredaktion): Wie schreibt man wissenschaftliche Arbeiten? Mannheim, Zürich, 2012, S.114</a:t>
              </a:r>
              <a:endParaRPr lang="de-DE" sz="1000" b="1"/>
            </a:p>
          </p:txBody>
        </p:sp>
      </p:grpSp>
      <p:sp>
        <p:nvSpPr>
          <p:cNvPr id="2" name="Pfeil nach unten 1"/>
          <p:cNvSpPr/>
          <p:nvPr/>
        </p:nvSpPr>
        <p:spPr>
          <a:xfrm>
            <a:off x="4427984" y="1268760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 nach unten 1"/>
          <p:cNvSpPr/>
          <p:nvPr/>
        </p:nvSpPr>
        <p:spPr>
          <a:xfrm>
            <a:off x="4572000" y="476672"/>
            <a:ext cx="7200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bgerundetes Rechteck 4"/>
          <p:cNvSpPr/>
          <p:nvPr/>
        </p:nvSpPr>
        <p:spPr>
          <a:xfrm>
            <a:off x="2771800" y="1412776"/>
            <a:ext cx="3744416" cy="864096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Gedankliche Strukturierung des gefundenen Materials anhand der Schlüssel- und Leitfragen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Sechseck 5"/>
          <p:cNvSpPr/>
          <p:nvPr/>
        </p:nvSpPr>
        <p:spPr>
          <a:xfrm>
            <a:off x="467544" y="1268760"/>
            <a:ext cx="1296144" cy="1008112"/>
          </a:xfrm>
          <a:prstGeom prst="hexagon">
            <a:avLst/>
          </a:prstGeom>
          <a:solidFill>
            <a:schemeClr val="bg1"/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smtClean="0">
                <a:solidFill>
                  <a:schemeClr val="tx1"/>
                </a:solidFill>
              </a:rPr>
              <a:t>Übungen am Fachtag</a:t>
            </a: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8" name="Pfeil nach unten 7"/>
          <p:cNvSpPr/>
          <p:nvPr/>
        </p:nvSpPr>
        <p:spPr>
          <a:xfrm>
            <a:off x="4499992" y="2420888"/>
            <a:ext cx="7200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Gewinkelte Verbindung 9"/>
          <p:cNvCxnSpPr/>
          <p:nvPr/>
        </p:nvCxnSpPr>
        <p:spPr>
          <a:xfrm>
            <a:off x="1979712" y="1772816"/>
            <a:ext cx="432048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bgerundetes Rechteck 8"/>
          <p:cNvSpPr/>
          <p:nvPr/>
        </p:nvSpPr>
        <p:spPr>
          <a:xfrm>
            <a:off x="2195736" y="3068960"/>
            <a:ext cx="3312368" cy="2952328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mtClean="0">
              <a:solidFill>
                <a:schemeClr val="tx1"/>
              </a:solidFill>
            </a:endParaRPr>
          </a:p>
          <a:p>
            <a:r>
              <a:rPr lang="fr-FR" smtClean="0">
                <a:solidFill>
                  <a:schemeClr val="tx1"/>
                </a:solidFill>
              </a:rPr>
              <a:t>Formale Gliederung: </a:t>
            </a:r>
          </a:p>
          <a:p>
            <a:r>
              <a:rPr lang="fr-FR" smtClean="0">
                <a:solidFill>
                  <a:schemeClr val="tx1"/>
                </a:solidFill>
              </a:rPr>
              <a:t>Einleitung, Hauptteil, Schluss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1.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1.1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1.2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2.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2.1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2.2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2.2.1</a:t>
            </a:r>
          </a:p>
          <a:p>
            <a:pPr marL="85725"/>
            <a:r>
              <a:rPr lang="fr-FR" smtClean="0">
                <a:solidFill>
                  <a:schemeClr val="tx1"/>
                </a:solidFill>
              </a:rPr>
              <a:t>2.2.2  etc.</a:t>
            </a:r>
          </a:p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Sechseck 10"/>
          <p:cNvSpPr/>
          <p:nvPr/>
        </p:nvSpPr>
        <p:spPr>
          <a:xfrm>
            <a:off x="323528" y="3789040"/>
            <a:ext cx="1296144" cy="1008112"/>
          </a:xfrm>
          <a:prstGeom prst="hexagon">
            <a:avLst/>
          </a:prstGeom>
          <a:solidFill>
            <a:schemeClr val="bg1"/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smtClean="0">
                <a:solidFill>
                  <a:schemeClr val="tx1"/>
                </a:solidFill>
              </a:rPr>
              <a:t>Übungen am Fachtag</a:t>
            </a:r>
            <a:endParaRPr lang="fr-FR" sz="1400">
              <a:solidFill>
                <a:schemeClr val="tx1"/>
              </a:solidFill>
            </a:endParaRPr>
          </a:p>
        </p:txBody>
      </p:sp>
      <p:cxnSp>
        <p:nvCxnSpPr>
          <p:cNvPr id="13" name="Gewinkelte Verbindung 12"/>
          <p:cNvCxnSpPr/>
          <p:nvPr/>
        </p:nvCxnSpPr>
        <p:spPr>
          <a:xfrm>
            <a:off x="1691680" y="4293096"/>
            <a:ext cx="432048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feil nach unten 13"/>
          <p:cNvSpPr/>
          <p:nvPr/>
        </p:nvSpPr>
        <p:spPr>
          <a:xfrm>
            <a:off x="4427984" y="6165304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vale Legende 15"/>
          <p:cNvSpPr/>
          <p:nvPr/>
        </p:nvSpPr>
        <p:spPr>
          <a:xfrm>
            <a:off x="5580112" y="2492896"/>
            <a:ext cx="3384376" cy="3672408"/>
          </a:xfrm>
          <a:prstGeom prst="wedgeEllipseCallout">
            <a:avLst>
              <a:gd name="adj1" fmla="val -36731"/>
              <a:gd name="adj2" fmla="val -60390"/>
            </a:avLst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400" smtClean="0">
                <a:solidFill>
                  <a:schemeClr val="tx1"/>
                </a:solidFill>
              </a:rPr>
              <a:t>Mögliche Gliederungsprinzipien:</a:t>
            </a:r>
          </a:p>
          <a:p>
            <a:pPr marL="108000" indent="-18000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1400" smtClean="0">
                <a:solidFill>
                  <a:schemeClr val="tx1"/>
                </a:solidFill>
              </a:rPr>
              <a:t> chronologische Darstellung  (früher – heute, Entwick-lungsphasen, historische Etappen)</a:t>
            </a:r>
          </a:p>
          <a:p>
            <a:pPr marL="108000" indent="-18000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1400" smtClean="0">
                <a:solidFill>
                  <a:schemeClr val="tx1"/>
                </a:solidFill>
              </a:rPr>
              <a:t> vom Allgemeinen zum Speziellen (deduktiv)</a:t>
            </a:r>
          </a:p>
          <a:p>
            <a:pPr marL="108000" indent="-18000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1400" smtClean="0">
                <a:solidFill>
                  <a:schemeClr val="tx1"/>
                </a:solidFill>
              </a:rPr>
              <a:t>vom Speziellen zum Allgemeinen (induktiv)</a:t>
            </a:r>
          </a:p>
          <a:p>
            <a:pPr marL="108000" indent="-180000">
              <a:spcAft>
                <a:spcPts val="600"/>
              </a:spcAft>
              <a:buFont typeface="Wingdings" pitchFamily="2" charset="2"/>
              <a:buChar char="Ø"/>
            </a:pPr>
            <a:r>
              <a:rPr lang="fr-FR" sz="1400" smtClean="0">
                <a:solidFill>
                  <a:schemeClr val="tx1"/>
                </a:solidFill>
              </a:rPr>
              <a:t>These – Gegenthese (argumentativ)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9" grpId="0" animBg="1"/>
      <p:bldP spid="11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 nach unten 1"/>
          <p:cNvSpPr/>
          <p:nvPr/>
        </p:nvSpPr>
        <p:spPr>
          <a:xfrm>
            <a:off x="4139952" y="548680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Abgerundetes Rechteck 2"/>
          <p:cNvSpPr/>
          <p:nvPr/>
        </p:nvSpPr>
        <p:spPr>
          <a:xfrm>
            <a:off x="2267744" y="1484784"/>
            <a:ext cx="3816424" cy="1008112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Verfassen des Textes, Erstellen der PPP, Ausarbeitung der UE etc.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4067944" y="2636912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Pfeil nach unten 4"/>
          <p:cNvSpPr/>
          <p:nvPr/>
        </p:nvSpPr>
        <p:spPr>
          <a:xfrm>
            <a:off x="4067944" y="4149080"/>
            <a:ext cx="14401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bgerundetes Rechteck 5"/>
          <p:cNvSpPr/>
          <p:nvPr/>
        </p:nvSpPr>
        <p:spPr>
          <a:xfrm>
            <a:off x="2195736" y="3356992"/>
            <a:ext cx="3888432" cy="720080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Überarbeiten, Überarbeiten, Überarbeiten, Korrekturlesen (lassen)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339752" y="4869160"/>
            <a:ext cx="3600400" cy="648072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tx1"/>
                </a:solidFill>
              </a:rPr>
              <a:t>Literaturliste, Quellenangaben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948264" y="980728"/>
            <a:ext cx="1872208" cy="187220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mtClean="0">
                <a:solidFill>
                  <a:schemeClr val="tx1"/>
                </a:solidFill>
              </a:rPr>
              <a:t>Weitere Materialsuche: Karten, Diagramme, Bilder, Statistiken, Luftbilder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Pfeil nach links und rechts 9"/>
          <p:cNvSpPr/>
          <p:nvPr/>
        </p:nvSpPr>
        <p:spPr>
          <a:xfrm>
            <a:off x="6228184" y="1844824"/>
            <a:ext cx="576064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Pfeil nach links und oben 11"/>
          <p:cNvSpPr/>
          <p:nvPr/>
        </p:nvSpPr>
        <p:spPr>
          <a:xfrm>
            <a:off x="6444208" y="3068960"/>
            <a:ext cx="1296144" cy="792088"/>
          </a:xfrm>
          <a:prstGeom prst="leftUpArrow">
            <a:avLst>
              <a:gd name="adj1" fmla="val 7363"/>
              <a:gd name="adj2" fmla="val 9568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Sechseck 12"/>
          <p:cNvSpPr/>
          <p:nvPr/>
        </p:nvSpPr>
        <p:spPr>
          <a:xfrm>
            <a:off x="251520" y="4653136"/>
            <a:ext cx="1296144" cy="1008112"/>
          </a:xfrm>
          <a:prstGeom prst="hexagon">
            <a:avLst/>
          </a:prstGeom>
          <a:solidFill>
            <a:schemeClr val="bg1"/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smtClean="0">
                <a:solidFill>
                  <a:schemeClr val="tx1"/>
                </a:solidFill>
              </a:rPr>
              <a:t>Übungen am Fachtag</a:t>
            </a:r>
            <a:endParaRPr lang="fr-FR" sz="1400">
              <a:solidFill>
                <a:schemeClr val="tx1"/>
              </a:solidFill>
            </a:endParaRPr>
          </a:p>
        </p:txBody>
      </p:sp>
      <p:cxnSp>
        <p:nvCxnSpPr>
          <p:cNvPr id="16" name="Gewinkelte Verbindung 15"/>
          <p:cNvCxnSpPr/>
          <p:nvPr/>
        </p:nvCxnSpPr>
        <p:spPr>
          <a:xfrm>
            <a:off x="1691680" y="5085184"/>
            <a:ext cx="432048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Program Files\Microsoft Office\MEDIA\CAGCAT10\j021658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92695"/>
            <a:ext cx="2952328" cy="331633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Wolkenförmige Legende 2"/>
          <p:cNvSpPr/>
          <p:nvPr/>
        </p:nvSpPr>
        <p:spPr>
          <a:xfrm>
            <a:off x="6588224" y="3429000"/>
            <a:ext cx="2160240" cy="1944216"/>
          </a:xfrm>
          <a:prstGeom prst="cloudCallout">
            <a:avLst>
              <a:gd name="adj1" fmla="val -85555"/>
              <a:gd name="adj2" fmla="val -6052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smtClean="0">
              <a:solidFill>
                <a:srgbClr val="EF31BD"/>
              </a:solidFill>
              <a:latin typeface="AR BERKLEY" pitchFamily="2" charset="0"/>
            </a:endParaRPr>
          </a:p>
          <a:p>
            <a:pPr algn="ctr"/>
            <a:r>
              <a:rPr lang="fr-FR" sz="2400" smtClean="0">
                <a:solidFill>
                  <a:schemeClr val="accent6"/>
                </a:solidFill>
                <a:latin typeface="AR BERKLEY" pitchFamily="2" charset="0"/>
              </a:rPr>
              <a:t>Yippeeee! Geschafft!</a:t>
            </a:r>
            <a:endParaRPr lang="fr-FR" sz="2400">
              <a:solidFill>
                <a:schemeClr val="accent6"/>
              </a:solidFill>
              <a:latin typeface="AR BERKLEY" pitchFamily="2" charset="0"/>
            </a:endParaRPr>
          </a:p>
        </p:txBody>
      </p:sp>
      <p:sp>
        <p:nvSpPr>
          <p:cNvPr id="4" name="Gestreifter Pfeil nach rechts 3"/>
          <p:cNvSpPr/>
          <p:nvPr/>
        </p:nvSpPr>
        <p:spPr>
          <a:xfrm rot="9100172">
            <a:off x="5036607" y="4503999"/>
            <a:ext cx="1392240" cy="792088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bgerundetes Rechteck 4"/>
          <p:cNvSpPr/>
          <p:nvPr/>
        </p:nvSpPr>
        <p:spPr>
          <a:xfrm>
            <a:off x="611560" y="4725144"/>
            <a:ext cx="4176464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smtClean="0">
                <a:solidFill>
                  <a:schemeClr val="accent6"/>
                </a:solidFill>
                <a:latin typeface="Bodoni MT Black" pitchFamily="18" charset="0"/>
              </a:rPr>
              <a:t>Nicht ganz: </a:t>
            </a:r>
          </a:p>
          <a:p>
            <a:pPr algn="ctr"/>
            <a:r>
              <a:rPr lang="fr-FR" sz="1600" smtClean="0">
                <a:solidFill>
                  <a:schemeClr val="accent6"/>
                </a:solidFill>
                <a:latin typeface="Bodoni MT Black" pitchFamily="18" charset="0"/>
              </a:rPr>
              <a:t>Drucken (Papier? Tinte?)</a:t>
            </a:r>
          </a:p>
          <a:p>
            <a:pPr algn="ctr"/>
            <a:r>
              <a:rPr lang="fr-FR" sz="1600" smtClean="0">
                <a:solidFill>
                  <a:schemeClr val="accent6"/>
                </a:solidFill>
                <a:latin typeface="Bodoni MT Black" pitchFamily="18" charset="0"/>
              </a:rPr>
              <a:t>Vortrag üben!</a:t>
            </a:r>
          </a:p>
          <a:p>
            <a:pPr algn="ctr"/>
            <a:r>
              <a:rPr lang="fr-FR" sz="1600" smtClean="0">
                <a:solidFill>
                  <a:schemeClr val="accent6"/>
                </a:solidFill>
                <a:latin typeface="Bodoni MT Black" pitchFamily="18" charset="0"/>
              </a:rPr>
              <a:t>Technik testen! </a:t>
            </a:r>
            <a:endParaRPr lang="fr-FR" sz="1600">
              <a:solidFill>
                <a:schemeClr val="accent6"/>
              </a:solidFill>
              <a:latin typeface="Bodoni MT Black" pitchFamily="18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C203-9A64-4893-8D1D-F187021B44D2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is">
  <a:themeElements>
    <a:clrScheme name="Met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306</Words>
  <Application>Microsoft Office PowerPoint</Application>
  <PresentationFormat>Bildschirmpräsentation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Metis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Eckhard Gaumnitz</dc:creator>
  <cp:lastModifiedBy>Christian Spickermann</cp:lastModifiedBy>
  <cp:revision>9</cp:revision>
  <dcterms:created xsi:type="dcterms:W3CDTF">2013-09-01T16:08:33Z</dcterms:created>
  <dcterms:modified xsi:type="dcterms:W3CDTF">2014-09-09T11:20:46Z</dcterms:modified>
</cp:coreProperties>
</file>